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E7BEC-94D1-4053-AA6F-815B533B79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Literary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1334E8-A8F6-470A-A701-481FEEF162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How to read literature like a professor to become a better reader</a:t>
            </a:r>
          </a:p>
        </p:txBody>
      </p:sp>
    </p:spTree>
    <p:extLst>
      <p:ext uri="{BB962C8B-B14F-4D97-AF65-F5344CB8AC3E}">
        <p14:creationId xmlns:p14="http://schemas.microsoft.com/office/powerpoint/2010/main" val="1405948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CEF9-6FAD-42D2-8F0D-283B08519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Biblical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09C04-B5B9-40ED-AD25-E55F0A8E5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Title/ name</a:t>
            </a:r>
          </a:p>
          <a:p>
            <a:pPr lvl="1"/>
            <a:r>
              <a:rPr lang="en-US" sz="2400" dirty="0"/>
              <a:t>Frequently a lazy approach to Biblical symbolism</a:t>
            </a:r>
          </a:p>
          <a:p>
            <a:pPr lvl="1"/>
            <a:r>
              <a:rPr lang="en-US" sz="2400" dirty="0"/>
              <a:t>Quick way to make a connection, but weak on it’s own</a:t>
            </a:r>
          </a:p>
          <a:p>
            <a:r>
              <a:rPr lang="en-US" sz="2800" dirty="0"/>
              <a:t>Direct quote</a:t>
            </a:r>
          </a:p>
          <a:p>
            <a:pPr lvl="1"/>
            <a:r>
              <a:rPr lang="en-US" sz="2400" dirty="0"/>
              <a:t>Scene setting/ Bell hanging</a:t>
            </a:r>
          </a:p>
          <a:p>
            <a:pPr lvl="1"/>
            <a:r>
              <a:rPr lang="en-US" sz="2400" dirty="0"/>
              <a:t>Can be done well to influence mood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64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37F60-2F7A-4107-B241-EDFC25EC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Biblical Allusion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5ECA1-E072-47A0-9B1F-3189B63FC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highest form</a:t>
            </a:r>
          </a:p>
          <a:p>
            <a:r>
              <a:rPr lang="en-US" sz="2800" dirty="0"/>
              <a:t>A direct or indirect reference to a Biblical source</a:t>
            </a:r>
          </a:p>
          <a:p>
            <a:r>
              <a:rPr lang="en-US" sz="2800" dirty="0"/>
              <a:t>Used to make a much more solid connection</a:t>
            </a:r>
          </a:p>
          <a:p>
            <a:r>
              <a:rPr lang="en-US" sz="2800" dirty="0"/>
              <a:t>Frequently relies upon the reader understanding the reference</a:t>
            </a:r>
          </a:p>
        </p:txBody>
      </p:sp>
    </p:spTree>
    <p:extLst>
      <p:ext uri="{BB962C8B-B14F-4D97-AF65-F5344CB8AC3E}">
        <p14:creationId xmlns:p14="http://schemas.microsoft.com/office/powerpoint/2010/main" val="189460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A6CAF-16AE-4D1D-9BD3-1EC91A236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Mythology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E8B71-CC86-4FDE-9014-17CFA44D1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Similar to Biblical myth</a:t>
            </a:r>
          </a:p>
          <a:p>
            <a:r>
              <a:rPr lang="en-US" sz="2800" dirty="0"/>
              <a:t>Understanding it is a big part of cultural schema</a:t>
            </a:r>
          </a:p>
          <a:p>
            <a:r>
              <a:rPr lang="en-US" sz="2800" dirty="0"/>
              <a:t>Can be used in all of the ways that Biblical stories can be</a:t>
            </a:r>
          </a:p>
          <a:p>
            <a:r>
              <a:rPr lang="en-US" sz="2800" dirty="0"/>
              <a:t>Tends to focus mainly on Greek Myth, but others like Norse, Native American, and regional, local myths can all be a part of this.</a:t>
            </a:r>
          </a:p>
        </p:txBody>
      </p:sp>
    </p:spTree>
    <p:extLst>
      <p:ext uri="{BB962C8B-B14F-4D97-AF65-F5344CB8AC3E}">
        <p14:creationId xmlns:p14="http://schemas.microsoft.com/office/powerpoint/2010/main" val="3640357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33C2D-4DF8-4E45-9EAB-4CCAB939B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Beware of prejudice: </a:t>
            </a:r>
            <a:r>
              <a:rPr lang="en-US" dirty="0" err="1"/>
              <a:t>pt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1B5A0-E861-43F4-B7D2-ED617F02A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3450613"/>
          </a:xfrm>
        </p:spPr>
        <p:txBody>
          <a:bodyPr/>
          <a:lstStyle/>
          <a:p>
            <a:r>
              <a:rPr lang="en-US" dirty="0"/>
              <a:t>Symbols do not fit gender norms, or any other kind of norms</a:t>
            </a:r>
          </a:p>
          <a:p>
            <a:r>
              <a:rPr lang="en-US" dirty="0"/>
              <a:t>Christ figure can be a serial killer and still fit the model of a “Christ figure”</a:t>
            </a:r>
          </a:p>
          <a:p>
            <a:r>
              <a:rPr lang="en-US" dirty="0"/>
              <a:t>The extent that a symbol accurately connects to the original depends on the author</a:t>
            </a:r>
          </a:p>
          <a:p>
            <a:r>
              <a:rPr lang="en-US" dirty="0"/>
              <a:t>You don’t need to mark every box for a symbol to be a symbol</a:t>
            </a:r>
          </a:p>
          <a:p>
            <a:r>
              <a:rPr lang="en-US" dirty="0"/>
              <a:t>If you can see it, it’s there.</a:t>
            </a:r>
          </a:p>
        </p:txBody>
      </p:sp>
    </p:spTree>
    <p:extLst>
      <p:ext uri="{BB962C8B-B14F-4D97-AF65-F5344CB8AC3E}">
        <p14:creationId xmlns:p14="http://schemas.microsoft.com/office/powerpoint/2010/main" val="1712073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66345-9255-4ECA-8577-2B83F6C24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Beware of prejudice: </a:t>
            </a:r>
            <a:r>
              <a:rPr lang="en-US" dirty="0" err="1"/>
              <a:t>pt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D3A2D-F1EB-47BD-9051-B4E5411D3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Every written work is, by it’s nature, connected to the period in which is was written</a:t>
            </a:r>
          </a:p>
          <a:p>
            <a:r>
              <a:rPr lang="en-US" sz="2400" dirty="0"/>
              <a:t>We have to learn about the time period in order to really get the meaning.</a:t>
            </a:r>
          </a:p>
          <a:p>
            <a:r>
              <a:rPr lang="en-US" sz="2400" dirty="0"/>
              <a:t>We have to be careful not to put our own understanding on different time period</a:t>
            </a:r>
          </a:p>
          <a:p>
            <a:r>
              <a:rPr lang="en-US" sz="2400" dirty="0"/>
              <a:t>The meaning of symbols changes, but still matters</a:t>
            </a:r>
          </a:p>
        </p:txBody>
      </p:sp>
    </p:spTree>
    <p:extLst>
      <p:ext uri="{BB962C8B-B14F-4D97-AF65-F5344CB8AC3E}">
        <p14:creationId xmlns:p14="http://schemas.microsoft.com/office/powerpoint/2010/main" val="1998944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31F9F-BEA9-42C4-AFD4-DD4D1C5C6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Beware the irony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1F80B-7B5E-48A1-B812-B93B45896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Recognizing and understanding irony is a key skill to develop</a:t>
            </a:r>
          </a:p>
          <a:p>
            <a:r>
              <a:rPr lang="en-US" sz="2800" dirty="0"/>
              <a:t>Irony means a subversion of expectations</a:t>
            </a:r>
          </a:p>
          <a:p>
            <a:r>
              <a:rPr lang="en-US" sz="2800" dirty="0"/>
              <a:t>Requires the reader to understand the symbols and situations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4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D516E-BDE4-4F2A-A833-D88308EC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to your notes as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F802-65D4-4D57-BC81-4D27F3A34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97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6B3DD-4BF7-4E49-A361-90AC42FEA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read?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19673-83BF-405C-B1D8-2A41B6BA9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Develop cultural and social awareness</a:t>
            </a:r>
          </a:p>
          <a:p>
            <a:r>
              <a:rPr lang="en-US" sz="2800" dirty="0"/>
              <a:t>Add to our collective schema</a:t>
            </a:r>
          </a:p>
          <a:p>
            <a:r>
              <a:rPr lang="en-US" sz="2800" dirty="0"/>
              <a:t>Become more adept at recognizing motifs (patterns/ dominate ideas) </a:t>
            </a:r>
          </a:p>
          <a:p>
            <a:r>
              <a:rPr lang="en-US" sz="2800" dirty="0"/>
              <a:t>Learn to better express our own thoughts and ideas to the world at large</a:t>
            </a:r>
          </a:p>
        </p:txBody>
      </p:sp>
    </p:spTree>
    <p:extLst>
      <p:ext uri="{BB962C8B-B14F-4D97-AF65-F5344CB8AC3E}">
        <p14:creationId xmlns:p14="http://schemas.microsoft.com/office/powerpoint/2010/main" val="2347598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284E3-6CF1-4A62-BB5C-127CB7017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symbolism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74869-391E-4546-8019-D51B3B41B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481464" cy="345061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Symbol v. Allegory –You define the difference in your notes</a:t>
            </a:r>
          </a:p>
          <a:p>
            <a:r>
              <a:rPr lang="en-US" sz="2800" dirty="0"/>
              <a:t>Understanding symbols leads to</a:t>
            </a:r>
          </a:p>
          <a:p>
            <a:pPr lvl="1"/>
            <a:r>
              <a:rPr lang="en-US" sz="2400" dirty="0"/>
              <a:t>Greater appreciation of author craft</a:t>
            </a:r>
          </a:p>
          <a:p>
            <a:pPr lvl="1"/>
            <a:r>
              <a:rPr lang="en-US" sz="2400" dirty="0"/>
              <a:t>Greater understanding of our own approach to lit</a:t>
            </a:r>
          </a:p>
          <a:p>
            <a:pPr lvl="1"/>
            <a:r>
              <a:rPr lang="en-US" sz="2400" dirty="0"/>
              <a:t>Greater understanding of elements of the genre</a:t>
            </a:r>
          </a:p>
          <a:p>
            <a:r>
              <a:rPr lang="en-US" sz="2800" dirty="0"/>
              <a:t>Just like football</a:t>
            </a:r>
          </a:p>
        </p:txBody>
      </p:sp>
    </p:spTree>
    <p:extLst>
      <p:ext uri="{BB962C8B-B14F-4D97-AF65-F5344CB8AC3E}">
        <p14:creationId xmlns:p14="http://schemas.microsoft.com/office/powerpoint/2010/main" val="67817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0331C-3C1F-4AB9-9245-14D474CE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in review: Communion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1726D-9B77-46B4-99DB-F537BFE50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Can be mistaken for a Biblical refence, but not necessarily the case.</a:t>
            </a:r>
          </a:p>
          <a:p>
            <a:r>
              <a:rPr lang="en-US" sz="2800" dirty="0"/>
              <a:t>Any kind of shared meal</a:t>
            </a:r>
          </a:p>
          <a:p>
            <a:r>
              <a:rPr lang="en-US" sz="2800" dirty="0"/>
              <a:t>Also shared drinks/ drugs/ substances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498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CAE06-9E6F-408A-B144-323A0010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Communion: Positive portrayal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8CAED-A986-4AFD-BA48-C4BC4AE71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Shared family meal</a:t>
            </a:r>
          </a:p>
          <a:p>
            <a:r>
              <a:rPr lang="en-US" sz="3600" dirty="0"/>
              <a:t>Bringing people together</a:t>
            </a:r>
          </a:p>
          <a:p>
            <a:r>
              <a:rPr lang="en-US" sz="3600" dirty="0"/>
              <a:t>The end or start of an epic quest</a:t>
            </a:r>
          </a:p>
          <a:p>
            <a:r>
              <a:rPr lang="en-US" sz="3600" dirty="0"/>
              <a:t>Drinking/ Drugs shared mind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8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E82C6-2AF2-4586-AC62-733C67AB8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Communion: Negative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3036F-7238-4130-A1CC-745C821A7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A ruined meal with an abrupt ending</a:t>
            </a:r>
          </a:p>
          <a:p>
            <a:r>
              <a:rPr lang="en-US" sz="3600" dirty="0"/>
              <a:t>A failed attempt at getting the meal to start</a:t>
            </a:r>
          </a:p>
          <a:p>
            <a:r>
              <a:rPr lang="en-US" sz="3600" dirty="0"/>
              <a:t>A bad drug/ substance experience with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88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FA4D-E7F4-4F39-BCC5-DEDE71928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Communion as a stand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F055B-9B9C-4112-B0BD-805C8CA11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Using the symbolic act of a meal as a replacement for other actions</a:t>
            </a:r>
          </a:p>
          <a:p>
            <a:pPr lvl="1"/>
            <a:r>
              <a:rPr lang="en-US" sz="2400" dirty="0"/>
              <a:t>Sexual</a:t>
            </a:r>
          </a:p>
          <a:p>
            <a:pPr lvl="1"/>
            <a:r>
              <a:rPr lang="en-US" sz="2400" dirty="0"/>
              <a:t>Aggression/ dominance</a:t>
            </a:r>
          </a:p>
          <a:p>
            <a:pPr lvl="1"/>
            <a:r>
              <a:rPr lang="en-US" sz="2400" dirty="0"/>
              <a:t>War/ strategy</a:t>
            </a:r>
          </a:p>
          <a:p>
            <a:pPr lvl="1"/>
            <a:r>
              <a:rPr lang="en-US" sz="2400" dirty="0"/>
              <a:t>Prelude to betrayal</a:t>
            </a:r>
          </a:p>
        </p:txBody>
      </p:sp>
    </p:spTree>
    <p:extLst>
      <p:ext uri="{BB962C8B-B14F-4D97-AF65-F5344CB8AC3E}">
        <p14:creationId xmlns:p14="http://schemas.microsoft.com/office/powerpoint/2010/main" val="1329643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1E86D-F95B-4DAA-8322-54BD8A746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WWJD: Bible as symbol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2EAF1-7A2C-4EA0-8AD0-2735ABD2C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Symbolic connection is a way to connect cultures through common representation</a:t>
            </a:r>
          </a:p>
          <a:p>
            <a:pPr lvl="1"/>
            <a:r>
              <a:rPr lang="en-US" sz="2400" dirty="0"/>
              <a:t>Western society is drenched in Christianity</a:t>
            </a:r>
          </a:p>
          <a:p>
            <a:pPr lvl="1"/>
            <a:r>
              <a:rPr lang="en-US" sz="2400" dirty="0"/>
              <a:t>Common biblical references are a must to understand it</a:t>
            </a:r>
          </a:p>
          <a:p>
            <a:pPr lvl="1"/>
            <a:r>
              <a:rPr lang="en-US" sz="2400" dirty="0"/>
              <a:t>Biblical symbols fall into three categories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6714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406</TotalTime>
  <Words>543</Words>
  <Application>Microsoft Office PowerPoint</Application>
  <PresentationFormat>Widescreen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Rockwell</vt:lpstr>
      <vt:lpstr>Gallery</vt:lpstr>
      <vt:lpstr>Literary Analysis</vt:lpstr>
      <vt:lpstr>Add to your notes as needed</vt:lpstr>
      <vt:lpstr>Why do we read?</vt:lpstr>
      <vt:lpstr>The importance of symbolism</vt:lpstr>
      <vt:lpstr>Symbol in review: Communion</vt:lpstr>
      <vt:lpstr>Communion: Positive portrayal</vt:lpstr>
      <vt:lpstr>Communion: Negative examples</vt:lpstr>
      <vt:lpstr>Communion as a stand in</vt:lpstr>
      <vt:lpstr>WWJD: Bible as symbol</vt:lpstr>
      <vt:lpstr>Biblical symbols</vt:lpstr>
      <vt:lpstr>Biblical Allusion</vt:lpstr>
      <vt:lpstr>Classical Mythology</vt:lpstr>
      <vt:lpstr>Beware of prejudice: pt 1</vt:lpstr>
      <vt:lpstr>Beware of prejudice: pt 2</vt:lpstr>
      <vt:lpstr>Beware the irony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Analysis</dc:title>
  <dc:creator>Michael MacLeod</dc:creator>
  <cp:lastModifiedBy>MCCARTHY, CHERYL</cp:lastModifiedBy>
  <cp:revision>12</cp:revision>
  <dcterms:created xsi:type="dcterms:W3CDTF">2018-08-30T17:10:51Z</dcterms:created>
  <dcterms:modified xsi:type="dcterms:W3CDTF">2018-09-18T12:29:55Z</dcterms:modified>
</cp:coreProperties>
</file>